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6" r:id="rId3"/>
    <p:sldId id="256" r:id="rId4"/>
    <p:sldId id="257" r:id="rId5"/>
    <p:sldId id="258" r:id="rId6"/>
    <p:sldId id="259" r:id="rId7"/>
    <p:sldId id="260" r:id="rId8"/>
    <p:sldId id="264" r:id="rId9"/>
    <p:sldId id="268" r:id="rId10"/>
    <p:sldId id="271" r:id="rId11"/>
    <p:sldId id="265" r:id="rId12"/>
    <p:sldId id="262" r:id="rId13"/>
    <p:sldId id="269" r:id="rId14"/>
    <p:sldId id="263" r:id="rId15"/>
    <p:sldId id="267" r:id="rId16"/>
    <p:sldId id="270"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0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029"/>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029"/>
          </a:p>
        </p:txBody>
      </p:sp>
      <p:sp>
        <p:nvSpPr>
          <p:cNvPr id="4" name="Date Placeholder 3"/>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5" name="Footer Placeholder 4"/>
          <p:cNvSpPr>
            <a:spLocks noGrp="1"/>
          </p:cNvSpPr>
          <p:nvPr>
            <p:ph type="ftr" sz="quarter" idx="11"/>
          </p:nvPr>
        </p:nvSpPr>
        <p:spPr/>
        <p:txBody>
          <a:bodyPr/>
          <a:lstStyle/>
          <a:p>
            <a:endParaRPr lang="en-029" dirty="0"/>
          </a:p>
        </p:txBody>
      </p:sp>
      <p:sp>
        <p:nvSpPr>
          <p:cNvPr id="6" name="Slide Number Placeholder 5"/>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3083046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5" name="Footer Placeholder 4"/>
          <p:cNvSpPr>
            <a:spLocks noGrp="1"/>
          </p:cNvSpPr>
          <p:nvPr>
            <p:ph type="ftr" sz="quarter" idx="11"/>
          </p:nvPr>
        </p:nvSpPr>
        <p:spPr/>
        <p:txBody>
          <a:bodyPr/>
          <a:lstStyle/>
          <a:p>
            <a:endParaRPr lang="en-029" dirty="0"/>
          </a:p>
        </p:txBody>
      </p:sp>
      <p:sp>
        <p:nvSpPr>
          <p:cNvPr id="6" name="Slide Number Placeholder 5"/>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3812076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029"/>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5" name="Footer Placeholder 4"/>
          <p:cNvSpPr>
            <a:spLocks noGrp="1"/>
          </p:cNvSpPr>
          <p:nvPr>
            <p:ph type="ftr" sz="quarter" idx="11"/>
          </p:nvPr>
        </p:nvSpPr>
        <p:spPr/>
        <p:txBody>
          <a:bodyPr/>
          <a:lstStyle/>
          <a:p>
            <a:endParaRPr lang="en-029" dirty="0"/>
          </a:p>
        </p:txBody>
      </p:sp>
      <p:sp>
        <p:nvSpPr>
          <p:cNvPr id="6" name="Slide Number Placeholder 5"/>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399661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5" name="Footer Placeholder 4"/>
          <p:cNvSpPr>
            <a:spLocks noGrp="1"/>
          </p:cNvSpPr>
          <p:nvPr>
            <p:ph type="ftr" sz="quarter" idx="11"/>
          </p:nvPr>
        </p:nvSpPr>
        <p:spPr/>
        <p:txBody>
          <a:bodyPr/>
          <a:lstStyle/>
          <a:p>
            <a:endParaRPr lang="en-029" dirty="0"/>
          </a:p>
        </p:txBody>
      </p:sp>
      <p:sp>
        <p:nvSpPr>
          <p:cNvPr id="6" name="Slide Number Placeholder 5"/>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360589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029"/>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5" name="Footer Placeholder 4"/>
          <p:cNvSpPr>
            <a:spLocks noGrp="1"/>
          </p:cNvSpPr>
          <p:nvPr>
            <p:ph type="ftr" sz="quarter" idx="11"/>
          </p:nvPr>
        </p:nvSpPr>
        <p:spPr/>
        <p:txBody>
          <a:bodyPr/>
          <a:lstStyle/>
          <a:p>
            <a:endParaRPr lang="en-029" dirty="0"/>
          </a:p>
        </p:txBody>
      </p:sp>
      <p:sp>
        <p:nvSpPr>
          <p:cNvPr id="6" name="Slide Number Placeholder 5"/>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207909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5" name="Date Placeholder 4"/>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6" name="Footer Placeholder 5"/>
          <p:cNvSpPr>
            <a:spLocks noGrp="1"/>
          </p:cNvSpPr>
          <p:nvPr>
            <p:ph type="ftr" sz="quarter" idx="11"/>
          </p:nvPr>
        </p:nvSpPr>
        <p:spPr/>
        <p:txBody>
          <a:bodyPr/>
          <a:lstStyle/>
          <a:p>
            <a:endParaRPr lang="en-029" dirty="0"/>
          </a:p>
        </p:txBody>
      </p:sp>
      <p:sp>
        <p:nvSpPr>
          <p:cNvPr id="7" name="Slide Number Placeholder 6"/>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4266471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029"/>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7" name="Date Placeholder 6"/>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8" name="Footer Placeholder 7"/>
          <p:cNvSpPr>
            <a:spLocks noGrp="1"/>
          </p:cNvSpPr>
          <p:nvPr>
            <p:ph type="ftr" sz="quarter" idx="11"/>
          </p:nvPr>
        </p:nvSpPr>
        <p:spPr/>
        <p:txBody>
          <a:bodyPr/>
          <a:lstStyle/>
          <a:p>
            <a:endParaRPr lang="en-029" dirty="0"/>
          </a:p>
        </p:txBody>
      </p:sp>
      <p:sp>
        <p:nvSpPr>
          <p:cNvPr id="9" name="Slide Number Placeholder 8"/>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1386750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Date Placeholder 2"/>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4" name="Footer Placeholder 3"/>
          <p:cNvSpPr>
            <a:spLocks noGrp="1"/>
          </p:cNvSpPr>
          <p:nvPr>
            <p:ph type="ftr" sz="quarter" idx="11"/>
          </p:nvPr>
        </p:nvSpPr>
        <p:spPr/>
        <p:txBody>
          <a:bodyPr/>
          <a:lstStyle/>
          <a:p>
            <a:endParaRPr lang="en-029" dirty="0"/>
          </a:p>
        </p:txBody>
      </p:sp>
      <p:sp>
        <p:nvSpPr>
          <p:cNvPr id="5" name="Slide Number Placeholder 4"/>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3230066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3" name="Footer Placeholder 2"/>
          <p:cNvSpPr>
            <a:spLocks noGrp="1"/>
          </p:cNvSpPr>
          <p:nvPr>
            <p:ph type="ftr" sz="quarter" idx="11"/>
          </p:nvPr>
        </p:nvSpPr>
        <p:spPr/>
        <p:txBody>
          <a:bodyPr/>
          <a:lstStyle/>
          <a:p>
            <a:endParaRPr lang="en-029" dirty="0"/>
          </a:p>
        </p:txBody>
      </p:sp>
      <p:sp>
        <p:nvSpPr>
          <p:cNvPr id="4" name="Slide Number Placeholder 3"/>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471118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029"/>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6" name="Footer Placeholder 5"/>
          <p:cNvSpPr>
            <a:spLocks noGrp="1"/>
          </p:cNvSpPr>
          <p:nvPr>
            <p:ph type="ftr" sz="quarter" idx="11"/>
          </p:nvPr>
        </p:nvSpPr>
        <p:spPr/>
        <p:txBody>
          <a:bodyPr/>
          <a:lstStyle/>
          <a:p>
            <a:endParaRPr lang="en-029" dirty="0"/>
          </a:p>
        </p:txBody>
      </p:sp>
      <p:sp>
        <p:nvSpPr>
          <p:cNvPr id="7" name="Slide Number Placeholder 6"/>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396708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029"/>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029"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77BAE7-B173-432D-9093-B9BDB9BC8F80}" type="datetimeFigureOut">
              <a:rPr lang="en-029" smtClean="0"/>
              <a:t>05/09/2011</a:t>
            </a:fld>
            <a:endParaRPr lang="en-029" dirty="0"/>
          </a:p>
        </p:txBody>
      </p:sp>
      <p:sp>
        <p:nvSpPr>
          <p:cNvPr id="6" name="Footer Placeholder 5"/>
          <p:cNvSpPr>
            <a:spLocks noGrp="1"/>
          </p:cNvSpPr>
          <p:nvPr>
            <p:ph type="ftr" sz="quarter" idx="11"/>
          </p:nvPr>
        </p:nvSpPr>
        <p:spPr/>
        <p:txBody>
          <a:bodyPr/>
          <a:lstStyle/>
          <a:p>
            <a:endParaRPr lang="en-029" dirty="0"/>
          </a:p>
        </p:txBody>
      </p:sp>
      <p:sp>
        <p:nvSpPr>
          <p:cNvPr id="7" name="Slide Number Placeholder 6"/>
          <p:cNvSpPr>
            <a:spLocks noGrp="1"/>
          </p:cNvSpPr>
          <p:nvPr>
            <p:ph type="sldNum" sz="quarter" idx="12"/>
          </p:nvPr>
        </p:nvSpPr>
        <p:spPr/>
        <p:txBody>
          <a:bodyPr/>
          <a:lstStyle/>
          <a:p>
            <a:fld id="{4702BD36-DAC0-4196-9FC1-634FEDE1E9BE}" type="slidenum">
              <a:rPr lang="en-029" smtClean="0"/>
              <a:t>‹#›</a:t>
            </a:fld>
            <a:endParaRPr lang="en-029" dirty="0"/>
          </a:p>
        </p:txBody>
      </p:sp>
    </p:spTree>
    <p:extLst>
      <p:ext uri="{BB962C8B-B14F-4D97-AF65-F5344CB8AC3E}">
        <p14:creationId xmlns:p14="http://schemas.microsoft.com/office/powerpoint/2010/main" val="941677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029"/>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77BAE7-B173-432D-9093-B9BDB9BC8F80}" type="datetimeFigureOut">
              <a:rPr lang="en-029" smtClean="0"/>
              <a:t>05/09/2011</a:t>
            </a:fld>
            <a:endParaRPr lang="en-029"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029"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2BD36-DAC0-4196-9FC1-634FEDE1E9BE}" type="slidenum">
              <a:rPr lang="en-029" smtClean="0"/>
              <a:t>‹#›</a:t>
            </a:fld>
            <a:endParaRPr lang="en-029" dirty="0"/>
          </a:p>
        </p:txBody>
      </p:sp>
    </p:spTree>
    <p:extLst>
      <p:ext uri="{BB962C8B-B14F-4D97-AF65-F5344CB8AC3E}">
        <p14:creationId xmlns:p14="http://schemas.microsoft.com/office/powerpoint/2010/main" val="1886337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Paris" TargetMode="External"/><Relationship Id="rId2" Type="http://schemas.openxmlformats.org/officeDocument/2006/relationships/hyperlink" Target="http://en.wikipedia.org/wiki/Earth"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Types of quantities</a:t>
            </a:r>
            <a:endParaRPr lang="en-029" dirty="0"/>
          </a:p>
        </p:txBody>
      </p:sp>
      <p:sp>
        <p:nvSpPr>
          <p:cNvPr id="3" name="Content Placeholder 2"/>
          <p:cNvSpPr>
            <a:spLocks noGrp="1"/>
          </p:cNvSpPr>
          <p:nvPr>
            <p:ph idx="1"/>
          </p:nvPr>
        </p:nvSpPr>
        <p:spPr/>
        <p:txBody>
          <a:bodyPr>
            <a:normAutofit lnSpcReduction="10000"/>
          </a:bodyPr>
          <a:lstStyle/>
          <a:p>
            <a:r>
              <a:rPr lang="en-029" dirty="0" smtClean="0"/>
              <a:t>There are 2 categories of Measurable quantities to which all other things belong. They may be either, </a:t>
            </a:r>
            <a:r>
              <a:rPr lang="en-029" b="1" dirty="0" smtClean="0"/>
              <a:t>fundamental quantities </a:t>
            </a:r>
            <a:r>
              <a:rPr lang="en-029" dirty="0" smtClean="0"/>
              <a:t>which may not be broken down to anything simpler such as length or time, or it  maybe a </a:t>
            </a:r>
            <a:r>
              <a:rPr lang="en-029" b="1" dirty="0" smtClean="0"/>
              <a:t>derived quantity</a:t>
            </a:r>
            <a:r>
              <a:rPr lang="en-029" dirty="0" smtClean="0"/>
              <a:t>; one which is composed of 2 or more fundamental(simpler) quantities, such as miles-per-hour which is composed of 2 fundamental quantities: length(miles) and time(1 hour). </a:t>
            </a:r>
            <a:endParaRPr lang="en-029" dirty="0"/>
          </a:p>
        </p:txBody>
      </p:sp>
    </p:spTree>
    <p:extLst>
      <p:ext uri="{BB962C8B-B14F-4D97-AF65-F5344CB8AC3E}">
        <p14:creationId xmlns:p14="http://schemas.microsoft.com/office/powerpoint/2010/main" val="2351851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029"/>
          </a:p>
        </p:txBody>
      </p:sp>
      <p:sp>
        <p:nvSpPr>
          <p:cNvPr id="3" name="Content Placeholder 2"/>
          <p:cNvSpPr>
            <a:spLocks noGrp="1"/>
          </p:cNvSpPr>
          <p:nvPr>
            <p:ph idx="1"/>
          </p:nvPr>
        </p:nvSpPr>
        <p:spPr/>
        <p:txBody>
          <a:bodyPr/>
          <a:lstStyle/>
          <a:p>
            <a:endParaRPr lang="en-029"/>
          </a:p>
        </p:txBody>
      </p:sp>
    </p:spTree>
    <p:extLst>
      <p:ext uri="{BB962C8B-B14F-4D97-AF65-F5344CB8AC3E}">
        <p14:creationId xmlns:p14="http://schemas.microsoft.com/office/powerpoint/2010/main" val="1392410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029"/>
          </a:p>
        </p:txBody>
      </p:sp>
      <p:sp>
        <p:nvSpPr>
          <p:cNvPr id="3" name="Content Placeholder 2"/>
          <p:cNvSpPr>
            <a:spLocks noGrp="1"/>
          </p:cNvSpPr>
          <p:nvPr>
            <p:ph idx="1"/>
          </p:nvPr>
        </p:nvSpPr>
        <p:spPr/>
        <p:txBody>
          <a:bodyPr/>
          <a:lstStyle/>
          <a:p>
            <a:endParaRPr lang="en-029"/>
          </a:p>
        </p:txBody>
      </p:sp>
    </p:spTree>
    <p:extLst>
      <p:ext uri="{BB962C8B-B14F-4D97-AF65-F5344CB8AC3E}">
        <p14:creationId xmlns:p14="http://schemas.microsoft.com/office/powerpoint/2010/main" val="18488077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029" dirty="0" smtClean="0"/>
              <a:t>Derived Quantities:</a:t>
            </a:r>
            <a:br>
              <a:rPr lang="en-029" dirty="0" smtClean="0"/>
            </a:br>
            <a:endParaRPr lang="en-029" dirty="0"/>
          </a:p>
        </p:txBody>
      </p:sp>
      <p:sp>
        <p:nvSpPr>
          <p:cNvPr id="3" name="Content Placeholder 2"/>
          <p:cNvSpPr>
            <a:spLocks noGrp="1"/>
          </p:cNvSpPr>
          <p:nvPr>
            <p:ph idx="1"/>
          </p:nvPr>
        </p:nvSpPr>
        <p:spPr/>
        <p:txBody>
          <a:bodyPr/>
          <a:lstStyle/>
          <a:p>
            <a:r>
              <a:rPr lang="en-029" dirty="0" smtClean="0"/>
              <a:t>Derived </a:t>
            </a:r>
            <a:r>
              <a:rPr lang="en-029" dirty="0"/>
              <a:t>quantities are made of 2 or more base quantities combined by multiplication or division. Such as </a:t>
            </a:r>
            <a:r>
              <a:rPr lang="en-029" dirty="0" smtClean="0"/>
              <a:t>speed is given as miles-per-hour.</a:t>
            </a:r>
            <a:endParaRPr lang="en-029" dirty="0"/>
          </a:p>
        </p:txBody>
      </p:sp>
    </p:spTree>
    <p:extLst>
      <p:ext uri="{BB962C8B-B14F-4D97-AF65-F5344CB8AC3E}">
        <p14:creationId xmlns:p14="http://schemas.microsoft.com/office/powerpoint/2010/main" val="3695496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Derived quantities:</a:t>
            </a:r>
            <a:endParaRPr lang="en-029"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092915"/>
              </p:ext>
            </p:extLst>
          </p:nvPr>
        </p:nvGraphicFramePr>
        <p:xfrm>
          <a:off x="457200" y="1295400"/>
          <a:ext cx="8305800" cy="4490720"/>
        </p:xfrm>
        <a:graphic>
          <a:graphicData uri="http://schemas.openxmlformats.org/drawingml/2006/table">
            <a:tbl>
              <a:tblPr firstRow="1" bandRow="1">
                <a:tableStyleId>{5C22544A-7EE6-4342-B048-85BDC9FD1C3A}</a:tableStyleId>
              </a:tblPr>
              <a:tblGrid>
                <a:gridCol w="1645920"/>
                <a:gridCol w="933704"/>
                <a:gridCol w="1978597"/>
                <a:gridCol w="1613154"/>
                <a:gridCol w="2134425"/>
              </a:tblGrid>
              <a:tr h="370840">
                <a:tc>
                  <a:txBody>
                    <a:bodyPr/>
                    <a:lstStyle/>
                    <a:p>
                      <a:r>
                        <a:rPr lang="en-029" dirty="0" smtClean="0"/>
                        <a:t>Name</a:t>
                      </a:r>
                      <a:endParaRPr lang="en-029" dirty="0"/>
                    </a:p>
                  </a:txBody>
                  <a:tcPr/>
                </a:tc>
                <a:tc>
                  <a:txBody>
                    <a:bodyPr/>
                    <a:lstStyle/>
                    <a:p>
                      <a:r>
                        <a:rPr lang="en-029" dirty="0" smtClean="0"/>
                        <a:t>Symbol</a:t>
                      </a:r>
                      <a:endParaRPr lang="en-029" dirty="0"/>
                    </a:p>
                  </a:txBody>
                  <a:tcPr/>
                </a:tc>
                <a:tc>
                  <a:txBody>
                    <a:bodyPr/>
                    <a:lstStyle/>
                    <a:p>
                      <a:r>
                        <a:rPr lang="en-029" dirty="0" smtClean="0"/>
                        <a:t>Unit</a:t>
                      </a:r>
                      <a:endParaRPr lang="en-029" dirty="0"/>
                    </a:p>
                  </a:txBody>
                  <a:tcPr/>
                </a:tc>
                <a:tc>
                  <a:txBody>
                    <a:bodyPr/>
                    <a:lstStyle/>
                    <a:p>
                      <a:r>
                        <a:rPr lang="en-029" dirty="0" smtClean="0"/>
                        <a:t>Symbol of unit</a:t>
                      </a:r>
                      <a:endParaRPr lang="en-029" dirty="0"/>
                    </a:p>
                  </a:txBody>
                  <a:tcPr/>
                </a:tc>
                <a:tc>
                  <a:txBody>
                    <a:bodyPr/>
                    <a:lstStyle/>
                    <a:p>
                      <a:r>
                        <a:rPr lang="en-029" dirty="0" smtClean="0"/>
                        <a:t>Composed</a:t>
                      </a:r>
                      <a:r>
                        <a:rPr lang="en-029" baseline="0" dirty="0" smtClean="0"/>
                        <a:t> of units?</a:t>
                      </a:r>
                      <a:endParaRPr lang="en-029" dirty="0"/>
                    </a:p>
                  </a:txBody>
                  <a:tcPr/>
                </a:tc>
              </a:tr>
              <a:tr h="314960">
                <a:tc>
                  <a:txBody>
                    <a:bodyPr/>
                    <a:lstStyle/>
                    <a:p>
                      <a:r>
                        <a:rPr lang="en-029" dirty="0" smtClean="0"/>
                        <a:t>Force</a:t>
                      </a:r>
                      <a:endParaRPr lang="en-029" dirty="0"/>
                    </a:p>
                  </a:txBody>
                  <a:tcPr/>
                </a:tc>
                <a:tc>
                  <a:txBody>
                    <a:bodyPr/>
                    <a:lstStyle/>
                    <a:p>
                      <a:r>
                        <a:rPr lang="en-029" i="1" dirty="0" smtClean="0"/>
                        <a:t>F</a:t>
                      </a:r>
                      <a:endParaRPr lang="en-029" i="1" dirty="0"/>
                    </a:p>
                  </a:txBody>
                  <a:tcPr/>
                </a:tc>
                <a:tc>
                  <a:txBody>
                    <a:bodyPr/>
                    <a:lstStyle/>
                    <a:p>
                      <a:r>
                        <a:rPr lang="en-029" dirty="0" smtClean="0"/>
                        <a:t>Newton</a:t>
                      </a:r>
                      <a:endParaRPr lang="en-029" dirty="0"/>
                    </a:p>
                  </a:txBody>
                  <a:tcPr/>
                </a:tc>
                <a:tc>
                  <a:txBody>
                    <a:bodyPr/>
                    <a:lstStyle/>
                    <a:p>
                      <a:r>
                        <a:rPr lang="en-029" dirty="0" smtClean="0"/>
                        <a:t>N</a:t>
                      </a:r>
                      <a:endParaRPr lang="en-029" dirty="0"/>
                    </a:p>
                  </a:txBody>
                  <a:tcPr/>
                </a:tc>
                <a:tc>
                  <a:txBody>
                    <a:bodyPr/>
                    <a:lstStyle/>
                    <a:p>
                      <a:r>
                        <a:rPr lang="en-029" dirty="0" smtClean="0"/>
                        <a:t> 1.Kilogram</a:t>
                      </a:r>
                    </a:p>
                    <a:p>
                      <a:r>
                        <a:rPr lang="en-029" dirty="0" smtClean="0"/>
                        <a:t>2.</a:t>
                      </a:r>
                      <a:r>
                        <a:rPr lang="en-029" baseline="0" dirty="0" smtClean="0"/>
                        <a:t> Metres per second per second</a:t>
                      </a:r>
                      <a:endParaRPr lang="en-029" dirty="0"/>
                    </a:p>
                  </a:txBody>
                  <a:tcPr/>
                </a:tc>
              </a:tr>
              <a:tr h="370840">
                <a:tc>
                  <a:txBody>
                    <a:bodyPr/>
                    <a:lstStyle/>
                    <a:p>
                      <a:r>
                        <a:rPr lang="en-029" dirty="0" smtClean="0"/>
                        <a:t>Velocity</a:t>
                      </a:r>
                      <a:endParaRPr lang="en-029" dirty="0"/>
                    </a:p>
                  </a:txBody>
                  <a:tcPr/>
                </a:tc>
                <a:tc>
                  <a:txBody>
                    <a:bodyPr/>
                    <a:lstStyle/>
                    <a:p>
                      <a:r>
                        <a:rPr lang="en-029" i="1" dirty="0" smtClean="0"/>
                        <a:t>V</a:t>
                      </a:r>
                      <a:endParaRPr lang="en-029" i="1" dirty="0"/>
                    </a:p>
                  </a:txBody>
                  <a:tcPr/>
                </a:tc>
                <a:tc>
                  <a:txBody>
                    <a:bodyPr/>
                    <a:lstStyle/>
                    <a:p>
                      <a:r>
                        <a:rPr lang="en-029" dirty="0" smtClean="0"/>
                        <a:t>Metres</a:t>
                      </a:r>
                      <a:r>
                        <a:rPr lang="en-029" baseline="0" dirty="0" smtClean="0"/>
                        <a:t> per second</a:t>
                      </a:r>
                      <a:endParaRPr lang="en-029" dirty="0"/>
                    </a:p>
                  </a:txBody>
                  <a:tcPr/>
                </a:tc>
                <a:tc>
                  <a:txBody>
                    <a:bodyPr/>
                    <a:lstStyle/>
                    <a:p>
                      <a:r>
                        <a:rPr lang="en-029" dirty="0" smtClean="0"/>
                        <a:t>M/s</a:t>
                      </a:r>
                      <a:endParaRPr lang="en-029" dirty="0"/>
                    </a:p>
                  </a:txBody>
                  <a:tcPr/>
                </a:tc>
                <a:tc>
                  <a:txBody>
                    <a:bodyPr/>
                    <a:lstStyle/>
                    <a:p>
                      <a:r>
                        <a:rPr lang="en-029" dirty="0" smtClean="0"/>
                        <a:t>1.Meters </a:t>
                      </a:r>
                    </a:p>
                    <a:p>
                      <a:r>
                        <a:rPr lang="en-029" dirty="0" smtClean="0"/>
                        <a:t>2. Second</a:t>
                      </a:r>
                      <a:endParaRPr lang="en-029" dirty="0"/>
                    </a:p>
                  </a:txBody>
                  <a:tcPr/>
                </a:tc>
              </a:tr>
              <a:tr h="370840">
                <a:tc>
                  <a:txBody>
                    <a:bodyPr/>
                    <a:lstStyle/>
                    <a:p>
                      <a:r>
                        <a:rPr lang="en-029" dirty="0" smtClean="0"/>
                        <a:t>Pressure</a:t>
                      </a:r>
                      <a:endParaRPr lang="en-029" dirty="0"/>
                    </a:p>
                  </a:txBody>
                  <a:tcPr/>
                </a:tc>
                <a:tc>
                  <a:txBody>
                    <a:bodyPr/>
                    <a:lstStyle/>
                    <a:p>
                      <a:r>
                        <a:rPr lang="en-029" i="1" dirty="0" smtClean="0"/>
                        <a:t>P</a:t>
                      </a:r>
                      <a:endParaRPr lang="en-029" i="1" dirty="0"/>
                    </a:p>
                  </a:txBody>
                  <a:tcPr/>
                </a:tc>
                <a:tc>
                  <a:txBody>
                    <a:bodyPr/>
                    <a:lstStyle/>
                    <a:p>
                      <a:r>
                        <a:rPr lang="en-029" dirty="0" smtClean="0"/>
                        <a:t>Pascal</a:t>
                      </a:r>
                      <a:endParaRPr lang="en-029" dirty="0"/>
                    </a:p>
                  </a:txBody>
                  <a:tcPr/>
                </a:tc>
                <a:tc>
                  <a:txBody>
                    <a:bodyPr/>
                    <a:lstStyle/>
                    <a:p>
                      <a:r>
                        <a:rPr lang="en-029" dirty="0" smtClean="0"/>
                        <a:t>Pa</a:t>
                      </a:r>
                      <a:endParaRPr lang="en-029" dirty="0"/>
                    </a:p>
                  </a:txBody>
                  <a:tcPr/>
                </a:tc>
                <a:tc>
                  <a:txBody>
                    <a:bodyPr/>
                    <a:lstStyle/>
                    <a:p>
                      <a:pPr marL="342900" indent="-342900">
                        <a:buAutoNum type="arabicPeriod"/>
                      </a:pPr>
                      <a:r>
                        <a:rPr lang="en-029" baseline="0" dirty="0" smtClean="0"/>
                        <a:t>Force</a:t>
                      </a:r>
                    </a:p>
                    <a:p>
                      <a:pPr marL="342900" indent="-342900">
                        <a:buAutoNum type="arabicPeriod"/>
                      </a:pPr>
                      <a:r>
                        <a:rPr lang="en-029" baseline="0" dirty="0" smtClean="0"/>
                        <a:t>Area</a:t>
                      </a:r>
                      <a:endParaRPr lang="en-029" dirty="0"/>
                    </a:p>
                  </a:txBody>
                  <a:tcPr/>
                </a:tc>
              </a:tr>
              <a:tr h="370840">
                <a:tc>
                  <a:txBody>
                    <a:bodyPr/>
                    <a:lstStyle/>
                    <a:p>
                      <a:r>
                        <a:rPr lang="en-029" dirty="0" smtClean="0"/>
                        <a:t>Energy, work</a:t>
                      </a:r>
                      <a:endParaRPr lang="en-029" dirty="0"/>
                    </a:p>
                  </a:txBody>
                  <a:tcPr/>
                </a:tc>
                <a:tc>
                  <a:txBody>
                    <a:bodyPr/>
                    <a:lstStyle/>
                    <a:p>
                      <a:r>
                        <a:rPr lang="en-029" i="1" dirty="0" smtClean="0"/>
                        <a:t>E</a:t>
                      </a:r>
                      <a:endParaRPr lang="en-029" i="1" dirty="0"/>
                    </a:p>
                  </a:txBody>
                  <a:tcPr/>
                </a:tc>
                <a:tc>
                  <a:txBody>
                    <a:bodyPr/>
                    <a:lstStyle/>
                    <a:p>
                      <a:r>
                        <a:rPr lang="en-029" dirty="0" smtClean="0"/>
                        <a:t>Joule</a:t>
                      </a:r>
                      <a:endParaRPr lang="en-029" dirty="0"/>
                    </a:p>
                  </a:txBody>
                  <a:tcPr/>
                </a:tc>
                <a:tc>
                  <a:txBody>
                    <a:bodyPr/>
                    <a:lstStyle/>
                    <a:p>
                      <a:r>
                        <a:rPr lang="en-029" dirty="0" smtClean="0"/>
                        <a:t>J</a:t>
                      </a:r>
                      <a:endParaRPr lang="en-029" dirty="0"/>
                    </a:p>
                  </a:txBody>
                  <a:tcPr/>
                </a:tc>
                <a:tc>
                  <a:txBody>
                    <a:bodyPr/>
                    <a:lstStyle/>
                    <a:p>
                      <a:pPr marL="342900" indent="-342900">
                        <a:buAutoNum type="arabicPeriod"/>
                      </a:pPr>
                      <a:r>
                        <a:rPr lang="en-029" dirty="0" smtClean="0"/>
                        <a:t>Force</a:t>
                      </a:r>
                    </a:p>
                    <a:p>
                      <a:pPr marL="342900" indent="-342900">
                        <a:buAutoNum type="arabicPeriod"/>
                      </a:pPr>
                      <a:r>
                        <a:rPr lang="en-029" dirty="0" smtClean="0"/>
                        <a:t>Distance</a:t>
                      </a:r>
                    </a:p>
                    <a:p>
                      <a:pPr marL="342900" indent="-342900">
                        <a:buAutoNum type="arabicPeriod"/>
                      </a:pPr>
                      <a:r>
                        <a:rPr lang="en-029" dirty="0" smtClean="0"/>
                        <a:t>second</a:t>
                      </a:r>
                      <a:endParaRPr lang="en-029" dirty="0"/>
                    </a:p>
                  </a:txBody>
                  <a:tcPr/>
                </a:tc>
              </a:tr>
              <a:tr h="370840">
                <a:tc>
                  <a:txBody>
                    <a:bodyPr/>
                    <a:lstStyle/>
                    <a:p>
                      <a:r>
                        <a:rPr lang="en-029" dirty="0" smtClean="0"/>
                        <a:t>Power</a:t>
                      </a:r>
                      <a:endParaRPr lang="en-029" dirty="0"/>
                    </a:p>
                  </a:txBody>
                  <a:tcPr/>
                </a:tc>
                <a:tc>
                  <a:txBody>
                    <a:bodyPr/>
                    <a:lstStyle/>
                    <a:p>
                      <a:r>
                        <a:rPr lang="en-029" i="1" dirty="0" smtClean="0"/>
                        <a:t>P</a:t>
                      </a:r>
                      <a:endParaRPr lang="en-029" i="1" dirty="0"/>
                    </a:p>
                  </a:txBody>
                  <a:tcPr/>
                </a:tc>
                <a:tc>
                  <a:txBody>
                    <a:bodyPr/>
                    <a:lstStyle/>
                    <a:p>
                      <a:r>
                        <a:rPr lang="en-029" dirty="0" smtClean="0"/>
                        <a:t>Watt</a:t>
                      </a:r>
                      <a:endParaRPr lang="en-029" dirty="0"/>
                    </a:p>
                  </a:txBody>
                  <a:tcPr/>
                </a:tc>
                <a:tc>
                  <a:txBody>
                    <a:bodyPr/>
                    <a:lstStyle/>
                    <a:p>
                      <a:r>
                        <a:rPr lang="en-029" dirty="0" smtClean="0"/>
                        <a:t>W</a:t>
                      </a:r>
                      <a:endParaRPr lang="en-029" dirty="0"/>
                    </a:p>
                  </a:txBody>
                  <a:tcPr/>
                </a:tc>
                <a:tc>
                  <a:txBody>
                    <a:bodyPr/>
                    <a:lstStyle/>
                    <a:p>
                      <a:pPr marL="342900" indent="-342900">
                        <a:buAutoNum type="arabicPeriod"/>
                      </a:pPr>
                      <a:r>
                        <a:rPr lang="en-029" dirty="0" smtClean="0"/>
                        <a:t>Joules</a:t>
                      </a:r>
                    </a:p>
                    <a:p>
                      <a:pPr marL="342900" indent="-342900">
                        <a:buAutoNum type="arabicPeriod"/>
                      </a:pPr>
                      <a:r>
                        <a:rPr lang="en-029" dirty="0" smtClean="0"/>
                        <a:t>second</a:t>
                      </a:r>
                      <a:endParaRPr lang="en-029" dirty="0"/>
                    </a:p>
                  </a:txBody>
                  <a:tcPr/>
                </a:tc>
              </a:tr>
              <a:tr h="370840">
                <a:tc>
                  <a:txBody>
                    <a:bodyPr/>
                    <a:lstStyle/>
                    <a:p>
                      <a:r>
                        <a:rPr lang="en-029" dirty="0" smtClean="0"/>
                        <a:t>Frequency</a:t>
                      </a:r>
                      <a:endParaRPr lang="en-029" dirty="0"/>
                    </a:p>
                  </a:txBody>
                  <a:tcPr/>
                </a:tc>
                <a:tc>
                  <a:txBody>
                    <a:bodyPr/>
                    <a:lstStyle/>
                    <a:p>
                      <a:r>
                        <a:rPr lang="en-029" i="1" dirty="0" smtClean="0"/>
                        <a:t>F</a:t>
                      </a:r>
                      <a:endParaRPr lang="en-029" i="1" dirty="0"/>
                    </a:p>
                  </a:txBody>
                  <a:tcPr/>
                </a:tc>
                <a:tc>
                  <a:txBody>
                    <a:bodyPr/>
                    <a:lstStyle/>
                    <a:p>
                      <a:r>
                        <a:rPr lang="en-029" dirty="0" smtClean="0"/>
                        <a:t>Hertz</a:t>
                      </a:r>
                      <a:endParaRPr lang="en-029" dirty="0"/>
                    </a:p>
                  </a:txBody>
                  <a:tcPr/>
                </a:tc>
                <a:tc>
                  <a:txBody>
                    <a:bodyPr/>
                    <a:lstStyle/>
                    <a:p>
                      <a:r>
                        <a:rPr lang="en-029" dirty="0" smtClean="0"/>
                        <a:t>Hz</a:t>
                      </a:r>
                      <a:endParaRPr lang="en-029" dirty="0"/>
                    </a:p>
                  </a:txBody>
                  <a:tcPr/>
                </a:tc>
                <a:tc>
                  <a:txBody>
                    <a:bodyPr/>
                    <a:lstStyle/>
                    <a:p>
                      <a:endParaRPr lang="en-029" dirty="0"/>
                    </a:p>
                  </a:txBody>
                  <a:tcPr/>
                </a:tc>
              </a:tr>
            </a:tbl>
          </a:graphicData>
        </a:graphic>
      </p:graphicFrame>
    </p:spTree>
    <p:extLst>
      <p:ext uri="{BB962C8B-B14F-4D97-AF65-F5344CB8AC3E}">
        <p14:creationId xmlns:p14="http://schemas.microsoft.com/office/powerpoint/2010/main" val="17620003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029" dirty="0" smtClean="0"/>
              <a:t>Unit:</a:t>
            </a:r>
            <a:endParaRPr lang="en-029" dirty="0"/>
          </a:p>
        </p:txBody>
      </p:sp>
      <p:sp>
        <p:nvSpPr>
          <p:cNvPr id="3" name="Content Placeholder 2"/>
          <p:cNvSpPr>
            <a:spLocks noGrp="1"/>
          </p:cNvSpPr>
          <p:nvPr>
            <p:ph idx="1"/>
          </p:nvPr>
        </p:nvSpPr>
        <p:spPr/>
        <p:txBody>
          <a:bodyPr/>
          <a:lstStyle/>
          <a:p>
            <a:r>
              <a:rPr lang="en-029" dirty="0" smtClean="0"/>
              <a:t>Definition: </a:t>
            </a:r>
            <a:r>
              <a:rPr lang="en-US" dirty="0"/>
              <a:t>A </a:t>
            </a:r>
            <a:r>
              <a:rPr lang="en-US" b="1" dirty="0"/>
              <a:t>unit of measurement</a:t>
            </a:r>
            <a:r>
              <a:rPr lang="en-US" dirty="0"/>
              <a:t> is a definite </a:t>
            </a:r>
            <a:r>
              <a:rPr lang="en-US" dirty="0" smtClean="0"/>
              <a:t>amount </a:t>
            </a:r>
            <a:r>
              <a:rPr lang="en-US" dirty="0"/>
              <a:t>of a physical quantity, </a:t>
            </a:r>
            <a:r>
              <a:rPr lang="en-US" dirty="0" smtClean="0"/>
              <a:t>to which other objects or quantities are compared to define how much of something there is. E.g During mid-evil times one foot was defined as the distance, front to </a:t>
            </a:r>
            <a:r>
              <a:rPr lang="en-US" smtClean="0"/>
              <a:t>back, defined </a:t>
            </a:r>
            <a:r>
              <a:rPr lang="en-US" dirty="0"/>
              <a:t>and adopted by convention and/or by law, that is used as a standard for measurement of the same physical quantity.</a:t>
            </a:r>
            <a:endParaRPr lang="en-029" dirty="0" smtClean="0"/>
          </a:p>
          <a:p>
            <a:endParaRPr lang="en-029" dirty="0"/>
          </a:p>
        </p:txBody>
      </p:sp>
    </p:spTree>
    <p:extLst>
      <p:ext uri="{BB962C8B-B14F-4D97-AF65-F5344CB8AC3E}">
        <p14:creationId xmlns:p14="http://schemas.microsoft.com/office/powerpoint/2010/main" val="1435755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029"/>
          </a:p>
        </p:txBody>
      </p:sp>
      <p:sp>
        <p:nvSpPr>
          <p:cNvPr id="3" name="Content Placeholder 2"/>
          <p:cNvSpPr>
            <a:spLocks noGrp="1"/>
          </p:cNvSpPr>
          <p:nvPr>
            <p:ph idx="1"/>
          </p:nvPr>
        </p:nvSpPr>
        <p:spPr/>
        <p:txBody>
          <a:bodyPr/>
          <a:lstStyle/>
          <a:p>
            <a:endParaRPr lang="en-029"/>
          </a:p>
        </p:txBody>
      </p:sp>
      <p:pic>
        <p:nvPicPr>
          <p:cNvPr id="4" name="Picture 2" descr="File:Vitruvian Man Measurement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524022"/>
            <a:ext cx="5943600" cy="5974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11052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The metre examined:</a:t>
            </a:r>
            <a:endParaRPr lang="en-029" dirty="0"/>
          </a:p>
        </p:txBody>
      </p:sp>
      <p:sp>
        <p:nvSpPr>
          <p:cNvPr id="3" name="Content Placeholder 2"/>
          <p:cNvSpPr>
            <a:spLocks noGrp="1"/>
          </p:cNvSpPr>
          <p:nvPr>
            <p:ph idx="1"/>
          </p:nvPr>
        </p:nvSpPr>
        <p:spPr/>
        <p:txBody>
          <a:bodyPr/>
          <a:lstStyle/>
          <a:p>
            <a:endParaRPr lang="en-US" baseline="30000" dirty="0" smtClean="0"/>
          </a:p>
          <a:p>
            <a:endParaRPr lang="en-US" baseline="30000" dirty="0"/>
          </a:p>
          <a:p>
            <a:r>
              <a:rPr lang="en-US" dirty="0" smtClean="0"/>
              <a:t>The meter is defined as </a:t>
            </a:r>
            <a:r>
              <a:rPr lang="en-US" baseline="30000" dirty="0" smtClean="0"/>
              <a:t>1</a:t>
            </a:r>
            <a:r>
              <a:rPr lang="en-US" dirty="0"/>
              <a:t>⁄</a:t>
            </a:r>
            <a:r>
              <a:rPr lang="en-US" baseline="-25000" dirty="0"/>
              <a:t>10,000,000</a:t>
            </a:r>
            <a:r>
              <a:rPr lang="en-US" dirty="0"/>
              <a:t> of the distance from the </a:t>
            </a:r>
            <a:r>
              <a:rPr lang="en-US" dirty="0">
                <a:hlinkClick r:id="rId2" tooltip="Earth"/>
              </a:rPr>
              <a:t>Earth</a:t>
            </a:r>
            <a:r>
              <a:rPr lang="en-US" dirty="0"/>
              <a:t>'s equator to the North Pole measured on the circumference through </a:t>
            </a:r>
            <a:r>
              <a:rPr lang="en-US" dirty="0">
                <a:hlinkClick r:id="rId3" tooltip="Paris"/>
              </a:rPr>
              <a:t>Paris</a:t>
            </a:r>
            <a:r>
              <a:rPr lang="en-US" dirty="0"/>
              <a:t>.</a:t>
            </a:r>
            <a:endParaRPr lang="en-029" dirty="0"/>
          </a:p>
        </p:txBody>
      </p:sp>
    </p:spTree>
    <p:extLst>
      <p:ext uri="{BB962C8B-B14F-4D97-AF65-F5344CB8AC3E}">
        <p14:creationId xmlns:p14="http://schemas.microsoft.com/office/powerpoint/2010/main" val="33459123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029"/>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4741221"/>
              </p:ext>
            </p:extLst>
          </p:nvPr>
        </p:nvGraphicFramePr>
        <p:xfrm>
          <a:off x="457200" y="1524000"/>
          <a:ext cx="8229599" cy="3124200"/>
        </p:xfrm>
        <a:graphic>
          <a:graphicData uri="http://schemas.openxmlformats.org/drawingml/2006/table">
            <a:tbl>
              <a:tblPr firstRow="1" firstCol="1" bandRow="1">
                <a:tableStyleId>{5C22544A-7EE6-4342-B048-85BDC9FD1C3A}</a:tableStyleId>
              </a:tblPr>
              <a:tblGrid>
                <a:gridCol w="2374266"/>
                <a:gridCol w="2999073"/>
                <a:gridCol w="2856260"/>
              </a:tblGrid>
              <a:tr h="746760">
                <a:tc>
                  <a:txBody>
                    <a:bodyPr/>
                    <a:lstStyle/>
                    <a:p>
                      <a:pPr marL="0" marR="0" algn="l">
                        <a:lnSpc>
                          <a:spcPct val="115000"/>
                        </a:lnSpc>
                        <a:spcBef>
                          <a:spcPts val="0"/>
                        </a:spcBef>
                        <a:spcAft>
                          <a:spcPts val="0"/>
                        </a:spcAft>
                      </a:pPr>
                      <a:r>
                        <a:rPr lang="en-029" sz="2000">
                          <a:effectLst/>
                        </a:rPr>
                        <a:t>Quantity</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a:effectLst/>
                        </a:rPr>
                        <a:t>Example of Imperial Unit</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a:effectLst/>
                        </a:rPr>
                        <a:t>Example of S.I Unit </a:t>
                      </a:r>
                      <a:endParaRPr lang="en-029" sz="2000">
                        <a:effectLst/>
                        <a:latin typeface="Calibri"/>
                        <a:ea typeface="Calibri"/>
                        <a:cs typeface="Times New Roman"/>
                      </a:endParaRPr>
                    </a:p>
                  </a:txBody>
                  <a:tcPr marL="68580" marR="68580" marT="0" marB="0"/>
                </a:tc>
              </a:tr>
              <a:tr h="746760">
                <a:tc>
                  <a:txBody>
                    <a:bodyPr/>
                    <a:lstStyle/>
                    <a:p>
                      <a:pPr marL="0" marR="0" algn="l">
                        <a:lnSpc>
                          <a:spcPct val="115000"/>
                        </a:lnSpc>
                        <a:spcBef>
                          <a:spcPts val="0"/>
                        </a:spcBef>
                        <a:spcAft>
                          <a:spcPts val="0"/>
                        </a:spcAft>
                      </a:pPr>
                      <a:r>
                        <a:rPr lang="en-029" sz="2000">
                          <a:effectLst/>
                        </a:rPr>
                        <a:t>Length</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a:effectLst/>
                        </a:rPr>
                        <a:t>Foot</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a:effectLst/>
                        </a:rPr>
                        <a:t>Metre</a:t>
                      </a:r>
                      <a:endParaRPr lang="en-029" sz="2000">
                        <a:effectLst/>
                        <a:latin typeface="Calibri"/>
                        <a:ea typeface="Calibri"/>
                        <a:cs typeface="Times New Roman"/>
                      </a:endParaRPr>
                    </a:p>
                  </a:txBody>
                  <a:tcPr marL="68580" marR="68580" marT="0" marB="0"/>
                </a:tc>
              </a:tr>
              <a:tr h="746760">
                <a:tc>
                  <a:txBody>
                    <a:bodyPr/>
                    <a:lstStyle/>
                    <a:p>
                      <a:pPr marL="0" marR="0" algn="l">
                        <a:lnSpc>
                          <a:spcPct val="115000"/>
                        </a:lnSpc>
                        <a:spcBef>
                          <a:spcPts val="0"/>
                        </a:spcBef>
                        <a:spcAft>
                          <a:spcPts val="0"/>
                        </a:spcAft>
                      </a:pPr>
                      <a:r>
                        <a:rPr lang="en-029" sz="2000">
                          <a:effectLst/>
                        </a:rPr>
                        <a:t>Area</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a:effectLst/>
                        </a:rPr>
                        <a:t>Acre</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a:effectLst/>
                        </a:rPr>
                        <a:t>Sq. kilometre</a:t>
                      </a:r>
                      <a:endParaRPr lang="en-029" sz="2000">
                        <a:effectLst/>
                        <a:latin typeface="Calibri"/>
                        <a:ea typeface="Calibri"/>
                        <a:cs typeface="Times New Roman"/>
                      </a:endParaRPr>
                    </a:p>
                  </a:txBody>
                  <a:tcPr marL="68580" marR="68580" marT="0" marB="0"/>
                </a:tc>
              </a:tr>
              <a:tr h="883920">
                <a:tc>
                  <a:txBody>
                    <a:bodyPr/>
                    <a:lstStyle/>
                    <a:p>
                      <a:pPr marL="0" marR="0" algn="l">
                        <a:lnSpc>
                          <a:spcPct val="115000"/>
                        </a:lnSpc>
                        <a:spcBef>
                          <a:spcPts val="0"/>
                        </a:spcBef>
                        <a:spcAft>
                          <a:spcPts val="0"/>
                        </a:spcAft>
                      </a:pPr>
                      <a:r>
                        <a:rPr lang="en-029" sz="2000">
                          <a:effectLst/>
                        </a:rPr>
                        <a:t>Mass</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a:effectLst/>
                        </a:rPr>
                        <a:t>Grain/ounce</a:t>
                      </a:r>
                      <a:endParaRPr lang="en-029" sz="2000">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029" sz="2000" dirty="0">
                          <a:effectLst/>
                        </a:rPr>
                        <a:t>Gram and kilogram</a:t>
                      </a:r>
                      <a:endParaRPr lang="en-029" sz="20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119489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90800"/>
            <a:ext cx="8229600" cy="1143000"/>
          </a:xfrm>
        </p:spPr>
        <p:txBody>
          <a:bodyPr>
            <a:normAutofit fontScale="90000"/>
          </a:bodyPr>
          <a:lstStyle/>
          <a:p>
            <a:r>
              <a:rPr lang="en-029" dirty="0" smtClean="0"/>
              <a:t>The 5 Classical Fundamental Quantities:</a:t>
            </a:r>
            <a:endParaRPr lang="en-029" dirty="0"/>
          </a:p>
        </p:txBody>
      </p:sp>
      <p:sp>
        <p:nvSpPr>
          <p:cNvPr id="3" name="Content Placeholder 2"/>
          <p:cNvSpPr>
            <a:spLocks noGrp="1"/>
          </p:cNvSpPr>
          <p:nvPr>
            <p:ph idx="1"/>
          </p:nvPr>
        </p:nvSpPr>
        <p:spPr/>
        <p:txBody>
          <a:bodyPr/>
          <a:lstStyle/>
          <a:p>
            <a:endParaRPr lang="en-029" dirty="0"/>
          </a:p>
        </p:txBody>
      </p:sp>
    </p:spTree>
    <p:extLst>
      <p:ext uri="{BB962C8B-B14F-4D97-AF65-F5344CB8AC3E}">
        <p14:creationId xmlns:p14="http://schemas.microsoft.com/office/powerpoint/2010/main" val="962815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676400" y="897968"/>
            <a:ext cx="6019800" cy="5027142"/>
          </a:xfrm>
          <a:prstGeom prst="rect">
            <a:avLst/>
          </a:prstGeom>
          <a:noFill/>
          <a:ln>
            <a:noFill/>
          </a:ln>
        </p:spPr>
      </p:pic>
      <p:sp>
        <p:nvSpPr>
          <p:cNvPr id="5" name="TextBox 4"/>
          <p:cNvSpPr txBox="1"/>
          <p:nvPr/>
        </p:nvSpPr>
        <p:spPr>
          <a:xfrm>
            <a:off x="2209800" y="23884"/>
            <a:ext cx="4191000" cy="830997"/>
          </a:xfrm>
          <a:prstGeom prst="rect">
            <a:avLst/>
          </a:prstGeom>
          <a:noFill/>
        </p:spPr>
        <p:txBody>
          <a:bodyPr wrap="square" rtlCol="0">
            <a:spAutoFit/>
          </a:bodyPr>
          <a:lstStyle/>
          <a:p>
            <a:r>
              <a:rPr lang="en-029" sz="4800" b="1" dirty="0" smtClean="0"/>
              <a:t>1. Length:</a:t>
            </a:r>
            <a:endParaRPr lang="en-029" sz="4800" b="1" dirty="0"/>
          </a:p>
        </p:txBody>
      </p:sp>
      <p:sp>
        <p:nvSpPr>
          <p:cNvPr id="6" name="Rectangle 5"/>
          <p:cNvSpPr/>
          <p:nvPr/>
        </p:nvSpPr>
        <p:spPr>
          <a:xfrm>
            <a:off x="36394" y="5950131"/>
            <a:ext cx="8915400" cy="954107"/>
          </a:xfrm>
          <a:prstGeom prst="rect">
            <a:avLst/>
          </a:prstGeom>
        </p:spPr>
        <p:txBody>
          <a:bodyPr wrap="square">
            <a:spAutoFit/>
          </a:bodyPr>
          <a:lstStyle/>
          <a:p>
            <a:r>
              <a:rPr lang="en-029" sz="2800" b="1" dirty="0" smtClean="0">
                <a:solidFill>
                  <a:srgbClr val="FF0000"/>
                </a:solidFill>
              </a:rPr>
              <a:t>1. Length: Length refers to Measurable dimensions such </a:t>
            </a:r>
            <a:r>
              <a:rPr lang="en-029" sz="2800" b="1" dirty="0">
                <a:solidFill>
                  <a:srgbClr val="FF0000"/>
                </a:solidFill>
              </a:rPr>
              <a:t>as height, width or </a:t>
            </a:r>
            <a:r>
              <a:rPr lang="en-029" sz="2800" b="1" dirty="0" smtClean="0">
                <a:solidFill>
                  <a:srgbClr val="FF0000"/>
                </a:solidFill>
              </a:rPr>
              <a:t>Length. Symbol is </a:t>
            </a:r>
            <a:r>
              <a:rPr lang="en-029" sz="2800" b="1" i="1" dirty="0">
                <a:solidFill>
                  <a:srgbClr val="FF0000"/>
                </a:solidFill>
              </a:rPr>
              <a:t>l</a:t>
            </a:r>
          </a:p>
        </p:txBody>
      </p:sp>
    </p:spTree>
    <p:extLst>
      <p:ext uri="{BB962C8B-B14F-4D97-AF65-F5344CB8AC3E}">
        <p14:creationId xmlns:p14="http://schemas.microsoft.com/office/powerpoint/2010/main" val="1175575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7430"/>
            <a:ext cx="8229600" cy="1143000"/>
          </a:xfrm>
        </p:spPr>
        <p:txBody>
          <a:bodyPr/>
          <a:lstStyle/>
          <a:p>
            <a:r>
              <a:rPr lang="en-029" dirty="0" smtClean="0"/>
              <a:t>2. Mass:</a:t>
            </a:r>
            <a:endParaRPr lang="en-029"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61768" y="609600"/>
            <a:ext cx="6248400" cy="4320746"/>
          </a:xfrm>
          <a:prstGeom prst="rect">
            <a:avLst/>
          </a:prstGeom>
          <a:noFill/>
          <a:ln>
            <a:noFill/>
          </a:ln>
        </p:spPr>
      </p:pic>
      <p:sp>
        <p:nvSpPr>
          <p:cNvPr id="5" name="Rectangle 4"/>
          <p:cNvSpPr/>
          <p:nvPr/>
        </p:nvSpPr>
        <p:spPr>
          <a:xfrm>
            <a:off x="0" y="4930346"/>
            <a:ext cx="8991600" cy="1938992"/>
          </a:xfrm>
          <a:prstGeom prst="rect">
            <a:avLst/>
          </a:prstGeom>
        </p:spPr>
        <p:txBody>
          <a:bodyPr wrap="square">
            <a:spAutoFit/>
          </a:bodyPr>
          <a:lstStyle/>
          <a:p>
            <a:r>
              <a:rPr lang="en-029" sz="2400" b="1" dirty="0" smtClean="0">
                <a:solidFill>
                  <a:srgbClr val="FF0000"/>
                </a:solidFill>
              </a:rPr>
              <a:t>2. Mass</a:t>
            </a:r>
            <a:r>
              <a:rPr lang="en-029" sz="2400" b="1" dirty="0">
                <a:solidFill>
                  <a:srgbClr val="FF0000"/>
                </a:solidFill>
              </a:rPr>
              <a:t>: The amount of a substance that an object contains, anything which exists has mass(please note this is different to it’s weight which is the force produced under the pull of gravity, something on the moon has 1/3 the weight of something on earth but it’s mass remains the same</a:t>
            </a:r>
            <a:r>
              <a:rPr lang="en-029" sz="2400" b="1" dirty="0" smtClean="0">
                <a:solidFill>
                  <a:srgbClr val="FF0000"/>
                </a:solidFill>
              </a:rPr>
              <a:t>.) Symbol is </a:t>
            </a:r>
            <a:r>
              <a:rPr lang="en-029" sz="2400" b="1" i="1" dirty="0" smtClean="0">
                <a:solidFill>
                  <a:srgbClr val="FF0000"/>
                </a:solidFill>
              </a:rPr>
              <a:t>m</a:t>
            </a:r>
            <a:endParaRPr lang="en-029" sz="2400" b="1" i="1" dirty="0">
              <a:solidFill>
                <a:srgbClr val="FF0000"/>
              </a:solidFill>
            </a:endParaRPr>
          </a:p>
        </p:txBody>
      </p:sp>
    </p:spTree>
    <p:extLst>
      <p:ext uri="{BB962C8B-B14F-4D97-AF65-F5344CB8AC3E}">
        <p14:creationId xmlns:p14="http://schemas.microsoft.com/office/powerpoint/2010/main" val="24315784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rcRect t="2390" r="20747" b="39841"/>
          <a:stretch>
            <a:fillRect/>
          </a:stretch>
        </p:blipFill>
        <p:spPr bwMode="auto">
          <a:xfrm>
            <a:off x="1239795" y="886260"/>
            <a:ext cx="6324600" cy="4594525"/>
          </a:xfrm>
          <a:prstGeom prst="rect">
            <a:avLst/>
          </a:prstGeom>
          <a:noFill/>
          <a:ln>
            <a:noFill/>
          </a:ln>
        </p:spPr>
      </p:pic>
      <p:sp>
        <p:nvSpPr>
          <p:cNvPr id="5" name="TextBox 4"/>
          <p:cNvSpPr txBox="1"/>
          <p:nvPr/>
        </p:nvSpPr>
        <p:spPr>
          <a:xfrm>
            <a:off x="3048000" y="0"/>
            <a:ext cx="5029200" cy="923330"/>
          </a:xfrm>
          <a:prstGeom prst="rect">
            <a:avLst/>
          </a:prstGeom>
          <a:noFill/>
        </p:spPr>
        <p:txBody>
          <a:bodyPr wrap="square" rtlCol="0">
            <a:spAutoFit/>
          </a:bodyPr>
          <a:lstStyle/>
          <a:p>
            <a:r>
              <a:rPr lang="en-029" sz="5400" b="1" dirty="0" smtClean="0"/>
              <a:t>3. Time:</a:t>
            </a:r>
            <a:endParaRPr lang="en-029" sz="5400" b="1" dirty="0"/>
          </a:p>
        </p:txBody>
      </p:sp>
      <p:sp>
        <p:nvSpPr>
          <p:cNvPr id="6" name="Rectangle 5"/>
          <p:cNvSpPr/>
          <p:nvPr/>
        </p:nvSpPr>
        <p:spPr>
          <a:xfrm>
            <a:off x="788887" y="5508247"/>
            <a:ext cx="8033353" cy="954107"/>
          </a:xfrm>
          <a:prstGeom prst="rect">
            <a:avLst/>
          </a:prstGeom>
        </p:spPr>
        <p:txBody>
          <a:bodyPr wrap="none">
            <a:spAutoFit/>
          </a:bodyPr>
          <a:lstStyle/>
          <a:p>
            <a:r>
              <a:rPr lang="en-029" sz="2800" b="1" dirty="0" smtClean="0">
                <a:solidFill>
                  <a:srgbClr val="FF0000"/>
                </a:solidFill>
              </a:rPr>
              <a:t>3. Time:  </a:t>
            </a:r>
            <a:r>
              <a:rPr lang="en-029" sz="2800" b="1" dirty="0">
                <a:solidFill>
                  <a:srgbClr val="FF0000"/>
                </a:solidFill>
              </a:rPr>
              <a:t>measure of duration or sequence of events</a:t>
            </a:r>
            <a:r>
              <a:rPr lang="en-029" sz="2800" b="1" dirty="0" smtClean="0">
                <a:solidFill>
                  <a:srgbClr val="FF0000"/>
                </a:solidFill>
              </a:rPr>
              <a:t>.</a:t>
            </a:r>
          </a:p>
          <a:p>
            <a:r>
              <a:rPr lang="en-029" sz="2800" b="1" dirty="0" smtClean="0">
                <a:solidFill>
                  <a:srgbClr val="FF0000"/>
                </a:solidFill>
              </a:rPr>
              <a:t>Symbol is </a:t>
            </a:r>
            <a:r>
              <a:rPr lang="en-029" sz="2800" b="1" i="1" dirty="0" smtClean="0">
                <a:solidFill>
                  <a:srgbClr val="FF0000"/>
                </a:solidFill>
              </a:rPr>
              <a:t>t</a:t>
            </a:r>
            <a:endParaRPr lang="en-029" sz="2800" b="1" i="1" dirty="0">
              <a:solidFill>
                <a:srgbClr val="FF0000"/>
              </a:solidFill>
            </a:endParaRPr>
          </a:p>
        </p:txBody>
      </p:sp>
    </p:spTree>
    <p:extLst>
      <p:ext uri="{BB962C8B-B14F-4D97-AF65-F5344CB8AC3E}">
        <p14:creationId xmlns:p14="http://schemas.microsoft.com/office/powerpoint/2010/main" val="2552601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951"/>
            <a:ext cx="8229600" cy="1143000"/>
          </a:xfrm>
        </p:spPr>
        <p:txBody>
          <a:bodyPr/>
          <a:lstStyle/>
          <a:p>
            <a:r>
              <a:rPr lang="en-029" dirty="0" smtClean="0"/>
              <a:t>4.Temperature: </a:t>
            </a:r>
            <a:endParaRPr lang="en-029" dirty="0"/>
          </a:p>
        </p:txBody>
      </p:sp>
      <p:pic>
        <p:nvPicPr>
          <p:cNvPr id="4" name="Picture 3"/>
          <p:cNvPicPr/>
          <p:nvPr/>
        </p:nvPicPr>
        <p:blipFill rotWithShape="1">
          <a:blip r:embed="rId2">
            <a:extLst>
              <a:ext uri="{28A0092B-C50C-407E-A947-70E740481C1C}">
                <a14:useLocalDpi xmlns:a14="http://schemas.microsoft.com/office/drawing/2010/main" val="0"/>
              </a:ext>
            </a:extLst>
          </a:blip>
          <a:srcRect b="27338"/>
          <a:stretch/>
        </p:blipFill>
        <p:spPr bwMode="auto">
          <a:xfrm>
            <a:off x="292443" y="990600"/>
            <a:ext cx="8534400" cy="3322093"/>
          </a:xfrm>
          <a:prstGeom prst="rect">
            <a:avLst/>
          </a:prstGeom>
          <a:noFill/>
          <a:ln>
            <a:noFill/>
          </a:ln>
        </p:spPr>
      </p:pic>
      <p:sp>
        <p:nvSpPr>
          <p:cNvPr id="5" name="Rectangle 4"/>
          <p:cNvSpPr/>
          <p:nvPr/>
        </p:nvSpPr>
        <p:spPr>
          <a:xfrm>
            <a:off x="29570" y="4796997"/>
            <a:ext cx="9144000" cy="1569660"/>
          </a:xfrm>
          <a:prstGeom prst="rect">
            <a:avLst/>
          </a:prstGeom>
        </p:spPr>
        <p:txBody>
          <a:bodyPr wrap="square">
            <a:spAutoFit/>
          </a:bodyPr>
          <a:lstStyle/>
          <a:p>
            <a:r>
              <a:rPr lang="en-029" sz="2400" b="1" dirty="0">
                <a:solidFill>
                  <a:srgbClr val="FF0000"/>
                </a:solidFill>
              </a:rPr>
              <a:t>4. Temperature:  This is a measure of the kinetic energy of the particles of a substance, e.g  the particles of a very hot object will be moving very rapidly and will have a high temperature, </a:t>
            </a:r>
            <a:r>
              <a:rPr lang="en-029" sz="2400" b="1" dirty="0" smtClean="0">
                <a:solidFill>
                  <a:srgbClr val="FF0000"/>
                </a:solidFill>
              </a:rPr>
              <a:t>those </a:t>
            </a:r>
            <a:r>
              <a:rPr lang="en-029" sz="2400" b="1" dirty="0">
                <a:solidFill>
                  <a:srgbClr val="FF0000"/>
                </a:solidFill>
              </a:rPr>
              <a:t>of a cold object will move slowly and have a low temperature. </a:t>
            </a:r>
            <a:r>
              <a:rPr lang="en-029" sz="2400" b="1" dirty="0" smtClean="0">
                <a:solidFill>
                  <a:srgbClr val="FF0000"/>
                </a:solidFill>
              </a:rPr>
              <a:t>Symbol is </a:t>
            </a:r>
            <a:r>
              <a:rPr lang="en-029" sz="2400" b="1" i="1" dirty="0" smtClean="0">
                <a:solidFill>
                  <a:srgbClr val="FF0000"/>
                </a:solidFill>
              </a:rPr>
              <a:t>T</a:t>
            </a:r>
            <a:endParaRPr lang="en-029" sz="2400" b="1" i="1" dirty="0">
              <a:solidFill>
                <a:srgbClr val="FF0000"/>
              </a:solidFill>
            </a:endParaRPr>
          </a:p>
        </p:txBody>
      </p:sp>
    </p:spTree>
    <p:extLst>
      <p:ext uri="{BB962C8B-B14F-4D97-AF65-F5344CB8AC3E}">
        <p14:creationId xmlns:p14="http://schemas.microsoft.com/office/powerpoint/2010/main" val="1577937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060"/>
            <a:ext cx="8229600" cy="1143000"/>
          </a:xfrm>
        </p:spPr>
        <p:txBody>
          <a:bodyPr/>
          <a:lstStyle/>
          <a:p>
            <a:r>
              <a:rPr lang="en-029" dirty="0" smtClean="0"/>
              <a:t>5. Electric current:</a:t>
            </a:r>
            <a:endParaRPr lang="en-029"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22020" y="762000"/>
            <a:ext cx="6850380" cy="4469799"/>
          </a:xfrm>
          <a:prstGeom prst="rect">
            <a:avLst/>
          </a:prstGeom>
          <a:noFill/>
          <a:ln>
            <a:noFill/>
          </a:ln>
        </p:spPr>
      </p:pic>
      <p:sp>
        <p:nvSpPr>
          <p:cNvPr id="5" name="Rectangle 4"/>
          <p:cNvSpPr/>
          <p:nvPr/>
        </p:nvSpPr>
        <p:spPr>
          <a:xfrm>
            <a:off x="152400" y="5278513"/>
            <a:ext cx="8458200" cy="1384995"/>
          </a:xfrm>
          <a:prstGeom prst="rect">
            <a:avLst/>
          </a:prstGeom>
        </p:spPr>
        <p:txBody>
          <a:bodyPr wrap="square">
            <a:spAutoFit/>
          </a:bodyPr>
          <a:lstStyle/>
          <a:p>
            <a:r>
              <a:rPr lang="en-029" sz="2800" b="1" dirty="0">
                <a:solidFill>
                  <a:srgbClr val="FF0000"/>
                </a:solidFill>
              </a:rPr>
              <a:t>5. Electric current: Quantity of electrical charge an object contains, all matter has a certain amount of electrical charge</a:t>
            </a:r>
            <a:r>
              <a:rPr lang="en-029" sz="2800" b="1" dirty="0" smtClean="0">
                <a:solidFill>
                  <a:srgbClr val="FF0000"/>
                </a:solidFill>
              </a:rPr>
              <a:t>. Symbol is </a:t>
            </a:r>
            <a:r>
              <a:rPr lang="en-029" sz="2800" b="1" i="1" dirty="0" smtClean="0">
                <a:solidFill>
                  <a:srgbClr val="FF0000"/>
                </a:solidFill>
              </a:rPr>
              <a:t>Q</a:t>
            </a:r>
            <a:endParaRPr lang="en-029" sz="2800" b="1" i="1" dirty="0">
              <a:solidFill>
                <a:srgbClr val="FF0000"/>
              </a:solidFill>
            </a:endParaRPr>
          </a:p>
        </p:txBody>
      </p:sp>
    </p:spTree>
    <p:extLst>
      <p:ext uri="{BB962C8B-B14F-4D97-AF65-F5344CB8AC3E}">
        <p14:creationId xmlns:p14="http://schemas.microsoft.com/office/powerpoint/2010/main" val="30053502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2 More fundamental quantities</a:t>
            </a:r>
            <a:endParaRPr lang="en-029" dirty="0"/>
          </a:p>
        </p:txBody>
      </p:sp>
      <p:sp>
        <p:nvSpPr>
          <p:cNvPr id="3" name="Content Placeholder 2"/>
          <p:cNvSpPr>
            <a:spLocks noGrp="1"/>
          </p:cNvSpPr>
          <p:nvPr>
            <p:ph idx="1"/>
          </p:nvPr>
        </p:nvSpPr>
        <p:spPr/>
        <p:txBody>
          <a:bodyPr/>
          <a:lstStyle/>
          <a:p>
            <a:r>
              <a:rPr lang="en-029" dirty="0" smtClean="0"/>
              <a:t>6. Luminous intensity: measure of the intensity of light emitted.</a:t>
            </a:r>
          </a:p>
          <a:p>
            <a:r>
              <a:rPr lang="en-029" dirty="0" smtClean="0"/>
              <a:t>7. Amount of substance: Refers to the specific number of atoms an object contains.</a:t>
            </a:r>
            <a:endParaRPr lang="en-029" dirty="0"/>
          </a:p>
        </p:txBody>
      </p:sp>
    </p:spTree>
    <p:extLst>
      <p:ext uri="{BB962C8B-B14F-4D97-AF65-F5344CB8AC3E}">
        <p14:creationId xmlns:p14="http://schemas.microsoft.com/office/powerpoint/2010/main" val="33076456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029" dirty="0" smtClean="0"/>
              <a:t>Base quantities and their units:</a:t>
            </a:r>
            <a:endParaRPr lang="en-029"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44904148"/>
              </p:ext>
            </p:extLst>
          </p:nvPr>
        </p:nvGraphicFramePr>
        <p:xfrm>
          <a:off x="457200" y="1600200"/>
          <a:ext cx="8229600" cy="40233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gridSpan="2">
                  <a:txBody>
                    <a:bodyPr/>
                    <a:lstStyle/>
                    <a:p>
                      <a:r>
                        <a:rPr lang="en-029" sz="2400" dirty="0" smtClean="0"/>
                        <a:t>Base Quantities</a:t>
                      </a:r>
                      <a:endParaRPr lang="en-029" sz="2400" dirty="0"/>
                    </a:p>
                  </a:txBody>
                  <a:tcPr/>
                </a:tc>
                <a:tc hMerge="1">
                  <a:txBody>
                    <a:bodyPr/>
                    <a:lstStyle/>
                    <a:p>
                      <a:endParaRPr lang="en-029" dirty="0"/>
                    </a:p>
                  </a:txBody>
                  <a:tcPr/>
                </a:tc>
                <a:tc gridSpan="2">
                  <a:txBody>
                    <a:bodyPr/>
                    <a:lstStyle/>
                    <a:p>
                      <a:r>
                        <a:rPr lang="en-029" sz="2400" dirty="0" smtClean="0"/>
                        <a:t>Units</a:t>
                      </a:r>
                      <a:endParaRPr lang="en-029" sz="2400" dirty="0"/>
                    </a:p>
                  </a:txBody>
                  <a:tcPr/>
                </a:tc>
                <a:tc hMerge="1">
                  <a:txBody>
                    <a:bodyPr/>
                    <a:lstStyle/>
                    <a:p>
                      <a:endParaRPr lang="en-029" dirty="0"/>
                    </a:p>
                  </a:txBody>
                  <a:tcPr/>
                </a:tc>
              </a:tr>
              <a:tr h="370840">
                <a:tc>
                  <a:txBody>
                    <a:bodyPr/>
                    <a:lstStyle/>
                    <a:p>
                      <a:r>
                        <a:rPr lang="en-029" sz="2400" dirty="0" smtClean="0"/>
                        <a:t>Length</a:t>
                      </a:r>
                      <a:endParaRPr lang="en-029" sz="2400" dirty="0"/>
                    </a:p>
                  </a:txBody>
                  <a:tcPr/>
                </a:tc>
                <a:tc>
                  <a:txBody>
                    <a:bodyPr/>
                    <a:lstStyle/>
                    <a:p>
                      <a:r>
                        <a:rPr lang="en-029" sz="2400" i="1" dirty="0" smtClean="0">
                          <a:latin typeface="Times New Roman" pitchFamily="18" charset="0"/>
                          <a:cs typeface="Times New Roman" pitchFamily="18" charset="0"/>
                        </a:rPr>
                        <a:t>l</a:t>
                      </a:r>
                      <a:endParaRPr lang="en-029" sz="2400" i="1" dirty="0">
                        <a:latin typeface="Times New Roman" pitchFamily="18" charset="0"/>
                        <a:cs typeface="Times New Roman" pitchFamily="18" charset="0"/>
                      </a:endParaRPr>
                    </a:p>
                  </a:txBody>
                  <a:tcPr/>
                </a:tc>
                <a:tc>
                  <a:txBody>
                    <a:bodyPr/>
                    <a:lstStyle/>
                    <a:p>
                      <a:r>
                        <a:rPr lang="en-029" sz="2400" dirty="0" smtClean="0"/>
                        <a:t>Metre</a:t>
                      </a:r>
                      <a:endParaRPr lang="en-029" sz="2400" dirty="0"/>
                    </a:p>
                  </a:txBody>
                  <a:tcPr/>
                </a:tc>
                <a:tc>
                  <a:txBody>
                    <a:bodyPr/>
                    <a:lstStyle/>
                    <a:p>
                      <a:r>
                        <a:rPr lang="en-029" sz="2400" dirty="0" smtClean="0"/>
                        <a:t>M</a:t>
                      </a:r>
                      <a:endParaRPr lang="en-029" sz="2400" dirty="0"/>
                    </a:p>
                  </a:txBody>
                  <a:tcPr/>
                </a:tc>
              </a:tr>
              <a:tr h="370840">
                <a:tc>
                  <a:txBody>
                    <a:bodyPr/>
                    <a:lstStyle/>
                    <a:p>
                      <a:r>
                        <a:rPr lang="en-029" sz="2400" dirty="0" smtClean="0"/>
                        <a:t>Mass</a:t>
                      </a:r>
                      <a:endParaRPr lang="en-029" sz="2400" dirty="0"/>
                    </a:p>
                  </a:txBody>
                  <a:tcPr/>
                </a:tc>
                <a:tc>
                  <a:txBody>
                    <a:bodyPr/>
                    <a:lstStyle/>
                    <a:p>
                      <a:r>
                        <a:rPr lang="en-029" sz="2400" i="1" dirty="0" smtClean="0">
                          <a:latin typeface="Times New Roman" pitchFamily="18" charset="0"/>
                          <a:cs typeface="Times New Roman" pitchFamily="18" charset="0"/>
                        </a:rPr>
                        <a:t>m</a:t>
                      </a:r>
                      <a:endParaRPr lang="en-029" sz="2400" i="1" dirty="0">
                        <a:latin typeface="Times New Roman" pitchFamily="18" charset="0"/>
                        <a:cs typeface="Times New Roman" pitchFamily="18" charset="0"/>
                      </a:endParaRPr>
                    </a:p>
                  </a:txBody>
                  <a:tcPr/>
                </a:tc>
                <a:tc>
                  <a:txBody>
                    <a:bodyPr/>
                    <a:lstStyle/>
                    <a:p>
                      <a:r>
                        <a:rPr lang="en-029" sz="2400" dirty="0" smtClean="0"/>
                        <a:t>Kilogram</a:t>
                      </a:r>
                      <a:endParaRPr lang="en-029" sz="2400" dirty="0"/>
                    </a:p>
                  </a:txBody>
                  <a:tcPr/>
                </a:tc>
                <a:tc>
                  <a:txBody>
                    <a:bodyPr/>
                    <a:lstStyle/>
                    <a:p>
                      <a:r>
                        <a:rPr lang="en-029" sz="2400" dirty="0" smtClean="0"/>
                        <a:t>kg</a:t>
                      </a:r>
                      <a:endParaRPr lang="en-029" sz="2400" dirty="0"/>
                    </a:p>
                  </a:txBody>
                  <a:tcPr/>
                </a:tc>
              </a:tr>
              <a:tr h="370840">
                <a:tc>
                  <a:txBody>
                    <a:bodyPr/>
                    <a:lstStyle/>
                    <a:p>
                      <a:r>
                        <a:rPr lang="en-029" sz="2400" dirty="0" smtClean="0"/>
                        <a:t>Time</a:t>
                      </a:r>
                      <a:endParaRPr lang="en-029" sz="2400" dirty="0"/>
                    </a:p>
                  </a:txBody>
                  <a:tcPr/>
                </a:tc>
                <a:tc>
                  <a:txBody>
                    <a:bodyPr/>
                    <a:lstStyle/>
                    <a:p>
                      <a:r>
                        <a:rPr lang="en-029" sz="2400" i="1" dirty="0" smtClean="0">
                          <a:latin typeface="Times New Roman" pitchFamily="18" charset="0"/>
                          <a:cs typeface="Times New Roman" pitchFamily="18" charset="0"/>
                        </a:rPr>
                        <a:t>t</a:t>
                      </a:r>
                      <a:endParaRPr lang="en-029" sz="2400" i="1" dirty="0">
                        <a:latin typeface="Times New Roman" pitchFamily="18" charset="0"/>
                        <a:cs typeface="Times New Roman" pitchFamily="18" charset="0"/>
                      </a:endParaRPr>
                    </a:p>
                  </a:txBody>
                  <a:tcPr/>
                </a:tc>
                <a:tc>
                  <a:txBody>
                    <a:bodyPr/>
                    <a:lstStyle/>
                    <a:p>
                      <a:r>
                        <a:rPr lang="en-029" sz="2400" dirty="0" smtClean="0"/>
                        <a:t>Second</a:t>
                      </a:r>
                      <a:endParaRPr lang="en-029" sz="2400" dirty="0"/>
                    </a:p>
                  </a:txBody>
                  <a:tcPr/>
                </a:tc>
                <a:tc>
                  <a:txBody>
                    <a:bodyPr/>
                    <a:lstStyle/>
                    <a:p>
                      <a:r>
                        <a:rPr lang="en-029" sz="2400" dirty="0" smtClean="0"/>
                        <a:t>S</a:t>
                      </a:r>
                      <a:endParaRPr lang="en-029" sz="2400" dirty="0"/>
                    </a:p>
                  </a:txBody>
                  <a:tcPr/>
                </a:tc>
              </a:tr>
              <a:tr h="370840">
                <a:tc>
                  <a:txBody>
                    <a:bodyPr/>
                    <a:lstStyle/>
                    <a:p>
                      <a:r>
                        <a:rPr lang="en-029" sz="2400" dirty="0" smtClean="0"/>
                        <a:t>Temperature</a:t>
                      </a:r>
                      <a:endParaRPr lang="en-029" sz="2400" dirty="0"/>
                    </a:p>
                  </a:txBody>
                  <a:tcPr/>
                </a:tc>
                <a:tc>
                  <a:txBody>
                    <a:bodyPr/>
                    <a:lstStyle/>
                    <a:p>
                      <a:r>
                        <a:rPr lang="en-029" sz="2400" i="1" baseline="0" dirty="0" smtClean="0">
                          <a:latin typeface="Times New Roman" pitchFamily="18" charset="0"/>
                          <a:cs typeface="Times New Roman" pitchFamily="18" charset="0"/>
                        </a:rPr>
                        <a:t>T</a:t>
                      </a:r>
                      <a:endParaRPr lang="en-029" sz="2400" i="1" baseline="0" dirty="0">
                        <a:latin typeface="Times New Roman" pitchFamily="18" charset="0"/>
                        <a:cs typeface="Times New Roman" pitchFamily="18" charset="0"/>
                      </a:endParaRPr>
                    </a:p>
                  </a:txBody>
                  <a:tcPr/>
                </a:tc>
                <a:tc>
                  <a:txBody>
                    <a:bodyPr/>
                    <a:lstStyle/>
                    <a:p>
                      <a:endParaRPr lang="en-029" sz="2400" dirty="0"/>
                    </a:p>
                  </a:txBody>
                  <a:tcPr/>
                </a:tc>
                <a:tc>
                  <a:txBody>
                    <a:bodyPr/>
                    <a:lstStyle/>
                    <a:p>
                      <a:endParaRPr lang="en-029" sz="2400" dirty="0"/>
                    </a:p>
                  </a:txBody>
                  <a:tcPr/>
                </a:tc>
              </a:tr>
              <a:tr h="370840">
                <a:tc>
                  <a:txBody>
                    <a:bodyPr/>
                    <a:lstStyle/>
                    <a:p>
                      <a:r>
                        <a:rPr lang="en-029" sz="2400" dirty="0" smtClean="0"/>
                        <a:t>Celsius</a:t>
                      </a:r>
                      <a:endParaRPr lang="en-029"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029" sz="2400" i="1" baseline="30000" dirty="0" smtClean="0">
                          <a:latin typeface="Times New Roman" pitchFamily="18" charset="0"/>
                          <a:cs typeface="Times New Roman" pitchFamily="18" charset="0"/>
                        </a:rPr>
                        <a:t>0</a:t>
                      </a:r>
                      <a:r>
                        <a:rPr lang="en-029" sz="2400" i="1" baseline="0" dirty="0" smtClean="0">
                          <a:latin typeface="Times New Roman" pitchFamily="18" charset="0"/>
                          <a:cs typeface="Times New Roman" pitchFamily="18" charset="0"/>
                        </a:rPr>
                        <a:t>c</a:t>
                      </a:r>
                    </a:p>
                  </a:txBody>
                  <a:tcPr/>
                </a:tc>
                <a:tc>
                  <a:txBody>
                    <a:bodyPr/>
                    <a:lstStyle/>
                    <a:p>
                      <a:r>
                        <a:rPr lang="en-029" sz="2400" dirty="0" smtClean="0"/>
                        <a:t>Celsius</a:t>
                      </a:r>
                      <a:endParaRPr lang="en-029" sz="2400" dirty="0"/>
                    </a:p>
                  </a:txBody>
                  <a:tcPr/>
                </a:tc>
                <a:tc>
                  <a:txBody>
                    <a:bodyPr/>
                    <a:lstStyle/>
                    <a:p>
                      <a:r>
                        <a:rPr lang="en-029" sz="2400" i="1" baseline="30000" dirty="0" smtClean="0">
                          <a:latin typeface="Times New Roman" pitchFamily="18" charset="0"/>
                          <a:cs typeface="Times New Roman" pitchFamily="18" charset="0"/>
                        </a:rPr>
                        <a:t>0</a:t>
                      </a:r>
                      <a:r>
                        <a:rPr lang="en-029" sz="2400" i="1" baseline="0" dirty="0" smtClean="0">
                          <a:latin typeface="Times New Roman" pitchFamily="18" charset="0"/>
                          <a:cs typeface="Times New Roman" pitchFamily="18" charset="0"/>
                        </a:rPr>
                        <a:t>c</a:t>
                      </a:r>
                      <a:endParaRPr lang="en-029" sz="2400" dirty="0"/>
                    </a:p>
                  </a:txBody>
                  <a:tcPr/>
                </a:tc>
              </a:tr>
              <a:tr h="370840">
                <a:tc>
                  <a:txBody>
                    <a:bodyPr/>
                    <a:lstStyle/>
                    <a:p>
                      <a:r>
                        <a:rPr lang="en-029" sz="2400" dirty="0" smtClean="0"/>
                        <a:t>Kelvin</a:t>
                      </a:r>
                      <a:endParaRPr lang="en-029" sz="2400" dirty="0"/>
                    </a:p>
                  </a:txBody>
                  <a:tcPr/>
                </a:tc>
                <a:tc>
                  <a:txBody>
                    <a:bodyPr/>
                    <a:lstStyle/>
                    <a:p>
                      <a:endParaRPr lang="en-029" sz="2400" i="1" dirty="0">
                        <a:latin typeface="Times New Roman" pitchFamily="18" charset="0"/>
                        <a:cs typeface="Times New Roman" pitchFamily="18" charset="0"/>
                      </a:endParaRPr>
                    </a:p>
                  </a:txBody>
                  <a:tcPr/>
                </a:tc>
                <a:tc>
                  <a:txBody>
                    <a:bodyPr/>
                    <a:lstStyle/>
                    <a:p>
                      <a:r>
                        <a:rPr lang="en-029" sz="2400" dirty="0" smtClean="0"/>
                        <a:t>Kelvin</a:t>
                      </a:r>
                      <a:endParaRPr lang="en-029" sz="2400" dirty="0"/>
                    </a:p>
                  </a:txBody>
                  <a:tcPr/>
                </a:tc>
                <a:tc>
                  <a:txBody>
                    <a:bodyPr/>
                    <a:lstStyle/>
                    <a:p>
                      <a:r>
                        <a:rPr lang="en-029" sz="2400" dirty="0" smtClean="0"/>
                        <a:t>K</a:t>
                      </a:r>
                      <a:endParaRPr lang="en-029" sz="2400" dirty="0"/>
                    </a:p>
                  </a:txBody>
                  <a:tcPr/>
                </a:tc>
              </a:tr>
              <a:tr h="370840">
                <a:tc>
                  <a:txBody>
                    <a:bodyPr/>
                    <a:lstStyle/>
                    <a:p>
                      <a:r>
                        <a:rPr lang="en-029" sz="2400" dirty="0" smtClean="0"/>
                        <a:t>Electric Current</a:t>
                      </a:r>
                      <a:endParaRPr lang="en-029" sz="2400" dirty="0"/>
                    </a:p>
                  </a:txBody>
                  <a:tcPr/>
                </a:tc>
                <a:tc>
                  <a:txBody>
                    <a:bodyPr/>
                    <a:lstStyle/>
                    <a:p>
                      <a:r>
                        <a:rPr lang="en-029" sz="2400" i="1" dirty="0" smtClean="0">
                          <a:latin typeface="Times New Roman" pitchFamily="18" charset="0"/>
                          <a:cs typeface="Times New Roman" pitchFamily="18" charset="0"/>
                        </a:rPr>
                        <a:t>I</a:t>
                      </a:r>
                      <a:endParaRPr lang="en-029" sz="2400" i="1" dirty="0">
                        <a:latin typeface="Times New Roman" pitchFamily="18" charset="0"/>
                        <a:cs typeface="Times New Roman" pitchFamily="18" charset="0"/>
                      </a:endParaRPr>
                    </a:p>
                  </a:txBody>
                  <a:tcPr/>
                </a:tc>
                <a:tc>
                  <a:txBody>
                    <a:bodyPr/>
                    <a:lstStyle/>
                    <a:p>
                      <a:r>
                        <a:rPr lang="en-029" sz="2400" dirty="0" smtClean="0"/>
                        <a:t>Ampere</a:t>
                      </a:r>
                      <a:endParaRPr lang="en-029" sz="2400" dirty="0"/>
                    </a:p>
                  </a:txBody>
                  <a:tcPr/>
                </a:tc>
                <a:tc>
                  <a:txBody>
                    <a:bodyPr/>
                    <a:lstStyle/>
                    <a:p>
                      <a:r>
                        <a:rPr lang="en-029" sz="2400" dirty="0" smtClean="0"/>
                        <a:t>A</a:t>
                      </a:r>
                      <a:endParaRPr lang="en-029" sz="2400" dirty="0"/>
                    </a:p>
                  </a:txBody>
                  <a:tcPr/>
                </a:tc>
              </a:tr>
            </a:tbl>
          </a:graphicData>
        </a:graphic>
      </p:graphicFrame>
    </p:spTree>
    <p:extLst>
      <p:ext uri="{BB962C8B-B14F-4D97-AF65-F5344CB8AC3E}">
        <p14:creationId xmlns:p14="http://schemas.microsoft.com/office/powerpoint/2010/main" val="2836462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472</Words>
  <Application>Microsoft Office PowerPoint</Application>
  <PresentationFormat>On-screen Show (4:3)</PresentationFormat>
  <Paragraphs>106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Types of quantities</vt:lpstr>
      <vt:lpstr>The 5 Classical Fundamental Quantities:</vt:lpstr>
      <vt:lpstr>PowerPoint Presentation</vt:lpstr>
      <vt:lpstr>2. Mass:</vt:lpstr>
      <vt:lpstr>PowerPoint Presentation</vt:lpstr>
      <vt:lpstr>4.Temperature: </vt:lpstr>
      <vt:lpstr>5. Electric current:</vt:lpstr>
      <vt:lpstr>2 More fundamental quantities</vt:lpstr>
      <vt:lpstr>Base quantities and their units:</vt:lpstr>
      <vt:lpstr>PowerPoint Presentation</vt:lpstr>
      <vt:lpstr>PowerPoint Presentation</vt:lpstr>
      <vt:lpstr>Derived Quantities: </vt:lpstr>
      <vt:lpstr>Derived quantities:</vt:lpstr>
      <vt:lpstr>Unit:</vt:lpstr>
      <vt:lpstr>PowerPoint Presentation</vt:lpstr>
      <vt:lpstr>The metre examined: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quantities</dc:title>
  <dc:creator>Dominique johson</dc:creator>
  <cp:lastModifiedBy>Dominique johson</cp:lastModifiedBy>
  <cp:revision>4</cp:revision>
  <dcterms:created xsi:type="dcterms:W3CDTF">2011-04-28T13:53:55Z</dcterms:created>
  <dcterms:modified xsi:type="dcterms:W3CDTF">2011-05-09T13:31:58Z</dcterms:modified>
</cp:coreProperties>
</file>